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8" r:id="rId2"/>
    <p:sldId id="287" r:id="rId3"/>
    <p:sldId id="281" r:id="rId4"/>
    <p:sldId id="289" r:id="rId5"/>
    <p:sldId id="290" r:id="rId6"/>
    <p:sldId id="292" r:id="rId7"/>
    <p:sldId id="301" r:id="rId8"/>
    <p:sldId id="302" r:id="rId9"/>
    <p:sldId id="303" r:id="rId10"/>
    <p:sldId id="304" r:id="rId11"/>
    <p:sldId id="305" r:id="rId12"/>
    <p:sldId id="296" r:id="rId13"/>
    <p:sldId id="293" r:id="rId14"/>
    <p:sldId id="298" r:id="rId15"/>
    <p:sldId id="300" r:id="rId16"/>
    <p:sldId id="294" r:id="rId17"/>
    <p:sldId id="295" r:id="rId18"/>
    <p:sldId id="29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9F776-DB83-864E-A1E7-02E7FE9BAE24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D6114-8D5D-3E47-9187-AD314B7A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1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476C5-ED35-8D44-9C3E-C2F87BD6785F}" type="datetimeFigureOut">
              <a:rPr lang="en-US" smtClean="0"/>
              <a:t>9/11/18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89AE0-FA06-B444-947D-B344ED523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89AE0-FA06-B444-947D-B344ED5232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5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89AE0-FA06-B444-947D-B344ED5232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89AE0-FA06-B444-947D-B344ED5232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2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089AE0-FA06-B444-947D-B344ED5232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22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552-10AC-3D4C-BEDF-9A76027587C7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2211-F69A-F74C-997C-D964B3A3A7B5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4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4C6A-044B-B645-9853-AD45C3BF4FF1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6F09-FA0F-D74A-A8AF-6A210D1A1A8C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4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9B38-B735-FA4B-85E2-36F48C468986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6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CECF-2B29-9948-AE64-8402F61CEBD1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313D-00FF-8644-923C-6DA2B887441F}" type="datetime1">
              <a:rPr lang="en-US" smtClean="0"/>
              <a:t>9/11/18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428F-9081-D840-98E9-54A4526E1619}" type="datetime1">
              <a:rPr lang="en-US" smtClean="0"/>
              <a:t>9/11/18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8E1F-7CFE-6341-95F5-22B2E909F417}" type="datetime1">
              <a:rPr lang="en-US" smtClean="0"/>
              <a:t>9/11/18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94824-2807-F949-8554-9F45F6FDA583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F1E2-F37A-9B4B-9A14-4E35918919A2}" type="datetime1">
              <a:rPr lang="en-US" smtClean="0"/>
              <a:t>9/11/18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4C2B2-628C-9043-B1DF-3B6D4B592990}" type="datetime1">
              <a:rPr lang="en-US" smtClean="0"/>
              <a:t>9/11/18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6027" y="-164680"/>
            <a:ext cx="9468486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Analysis of 9 days </a:t>
            </a:r>
            <a:r>
              <a:rPr lang="en-US" sz="3600" dirty="0" smtClean="0"/>
              <a:t>dataset </a:t>
            </a:r>
            <a:r>
              <a:rPr lang="mr-IN" sz="3600" dirty="0" smtClean="0"/>
              <a:t>–</a:t>
            </a:r>
            <a:r>
              <a:rPr lang="en-US" sz="3600" dirty="0" smtClean="0"/>
              <a:t> 4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to 12</a:t>
            </a:r>
            <a:r>
              <a:rPr lang="en-US" sz="3600" baseline="30000" dirty="0" smtClean="0"/>
              <a:t>th</a:t>
            </a:r>
            <a:r>
              <a:rPr lang="en-US" sz="3600" dirty="0" smtClean="0"/>
              <a:t> May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69273" y="1498854"/>
            <a:ext cx="90169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Expect channels 0 to 22 to be </a:t>
            </a:r>
            <a:r>
              <a:rPr lang="en-US" sz="2400" dirty="0" smtClean="0">
                <a:solidFill>
                  <a:srgbClr val="000000"/>
                </a:solidFill>
              </a:rPr>
              <a:t>similar (new PMTs), </a:t>
            </a:r>
            <a:r>
              <a:rPr lang="en-US" sz="2400" dirty="0">
                <a:solidFill>
                  <a:srgbClr val="000000"/>
                </a:solidFill>
              </a:rPr>
              <a:t>tested </a:t>
            </a:r>
            <a:r>
              <a:rPr lang="en-US" sz="2400" dirty="0" smtClean="0">
                <a:solidFill>
                  <a:srgbClr val="000000"/>
                </a:solidFill>
              </a:rPr>
              <a:t>by overlapping </a:t>
            </a:r>
            <a:r>
              <a:rPr lang="en-US" sz="2400" dirty="0">
                <a:solidFill>
                  <a:srgbClr val="000000"/>
                </a:solidFill>
              </a:rPr>
              <a:t>channels 6 and </a:t>
            </a:r>
            <a:r>
              <a:rPr lang="en-US" sz="2400" dirty="0" smtClean="0">
                <a:solidFill>
                  <a:srgbClr val="000000"/>
                </a:solidFill>
              </a:rPr>
              <a:t>7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/>
              <a:t>Repeated the above for </a:t>
            </a:r>
            <a:r>
              <a:rPr lang="en-US" sz="2400" dirty="0" smtClean="0"/>
              <a:t>old and new PMTs connected to </a:t>
            </a:r>
            <a:r>
              <a:rPr lang="en-US" sz="2400" dirty="0" err="1" smtClean="0"/>
              <a:t>calo</a:t>
            </a:r>
            <a:r>
              <a:rPr lang="en-US" sz="2400" dirty="0" smtClean="0"/>
              <a:t> </a:t>
            </a:r>
            <a:r>
              <a:rPr lang="en-US" sz="2400" dirty="0"/>
              <a:t>18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 smtClean="0"/>
              <a:t>ch</a:t>
            </a:r>
            <a:r>
              <a:rPr lang="en-US" sz="2400" dirty="0" smtClean="0"/>
              <a:t> 8 (new) and </a:t>
            </a:r>
            <a:r>
              <a:rPr lang="en-US" sz="2400" dirty="0" err="1" smtClean="0"/>
              <a:t>ch</a:t>
            </a:r>
            <a:r>
              <a:rPr lang="en-US" sz="2400" dirty="0" smtClean="0"/>
              <a:t> 28 (old) </a:t>
            </a:r>
            <a:endParaRPr lang="en-US" sz="2400" dirty="0" smtClean="0">
              <a:solidFill>
                <a:srgbClr val="000000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A study of channel 8 (new PMT) and 28 (old PMT) connected to </a:t>
            </a:r>
            <a:r>
              <a:rPr lang="en-US" sz="2400" dirty="0" err="1" smtClean="0"/>
              <a:t>calo</a:t>
            </a:r>
            <a:r>
              <a:rPr lang="en-US" sz="2400" dirty="0" smtClean="0"/>
              <a:t> 18.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Displayed </a:t>
            </a:r>
            <a:r>
              <a:rPr lang="en-US" sz="2400" dirty="0" smtClean="0">
                <a:solidFill>
                  <a:srgbClr val="0000FF"/>
                </a:solidFill>
              </a:rPr>
              <a:t>A1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A2 </a:t>
            </a:r>
            <a:r>
              <a:rPr lang="en-US" sz="2400" dirty="0" smtClean="0"/>
              <a:t>on the same plot and A2:A1 separately </a:t>
            </a:r>
            <a:endParaRPr lang="en-US" sz="2400" dirty="0">
              <a:solidFill>
                <a:srgbClr val="000000"/>
              </a:solidFill>
            </a:endParaRP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Just mentioned max. range of variation of A1 and A2 (straight line fit did not make sense especially for channel 8).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Fitted A2:A1 with a straight line as before.</a:t>
            </a:r>
          </a:p>
          <a:p>
            <a:pPr marL="914400" lvl="1" indent="-457200">
              <a:buFont typeface="Arial"/>
              <a:buChar char="•"/>
            </a:pPr>
            <a:r>
              <a:rPr lang="en-US" sz="2400" dirty="0" smtClean="0"/>
              <a:t>Finally found an abrupt change in temperature data, so split this dataset into two parts </a:t>
            </a:r>
            <a:r>
              <a:rPr lang="en-US" sz="2400" dirty="0"/>
              <a:t> </a:t>
            </a:r>
            <a:r>
              <a:rPr lang="en-US" sz="2400" dirty="0" smtClean="0"/>
              <a:t>of about </a:t>
            </a:r>
            <a:r>
              <a:rPr lang="en-US" sz="2400" dirty="0" smtClean="0"/>
              <a:t>4.5 days each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143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9-13 at 3.3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16" y="844148"/>
            <a:ext cx="5044752" cy="33022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10</a:t>
            </a:fld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93929" y="-218228"/>
            <a:ext cx="932611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Temperature studies of channel </a:t>
            </a:r>
            <a:r>
              <a:rPr lang="en-US" sz="3600" dirty="0" smtClean="0"/>
              <a:t>8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Set 1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755112" y="25917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pic>
        <p:nvPicPr>
          <p:cNvPr id="5" name="Picture 4" descr="Screen Shot 2018-09-13 at 3.3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74" y="705404"/>
            <a:ext cx="4693308" cy="30873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70407" y="2801379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pic>
        <p:nvPicPr>
          <p:cNvPr id="6" name="Picture 5" descr="Screen Shot 2018-09-13 at 3.37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728817"/>
            <a:ext cx="4798081" cy="31291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33939" y="5876080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663" y="4337199"/>
            <a:ext cx="404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PMT </a:t>
            </a:r>
            <a:r>
              <a:rPr lang="mr-IN" sz="2400" dirty="0" smtClean="0"/>
              <a:t>–</a:t>
            </a:r>
            <a:r>
              <a:rPr lang="en-US" sz="2400" dirty="0" smtClean="0"/>
              <a:t> Silica fiber both forward and return directions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026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664" y="4345544"/>
            <a:ext cx="368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Old PMT </a:t>
            </a:r>
            <a:r>
              <a:rPr lang="mr-IN" sz="2400" dirty="0" smtClean="0"/>
              <a:t>–</a:t>
            </a:r>
            <a:r>
              <a:rPr lang="en-US" sz="2400" dirty="0" smtClean="0"/>
              <a:t> PMMA fiber in the  return direction. Thus A2 = Silica forward + PMMA return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8600" y="-306433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Temperature studies of channel 28 </a:t>
            </a:r>
            <a:r>
              <a:rPr lang="mr-IN" sz="3200" dirty="0" smtClean="0"/>
              <a:t>–</a:t>
            </a:r>
            <a:r>
              <a:rPr lang="en-US" sz="3200" smtClean="0"/>
              <a:t> </a:t>
            </a:r>
            <a:r>
              <a:rPr lang="en-US" sz="3200" smtClean="0"/>
              <a:t>Set I</a:t>
            </a:r>
            <a:endParaRPr lang="en-US" sz="3200" dirty="0"/>
          </a:p>
        </p:txBody>
      </p:sp>
      <p:pic>
        <p:nvPicPr>
          <p:cNvPr id="2" name="Picture 1" descr="Screen Shot 2018-09-13 at 3.3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517"/>
            <a:ext cx="4688775" cy="3084335"/>
          </a:xfrm>
          <a:prstGeom prst="rect">
            <a:avLst/>
          </a:prstGeom>
        </p:spPr>
      </p:pic>
      <p:pic>
        <p:nvPicPr>
          <p:cNvPr id="3" name="Picture 2" descr="Screen Shot 2018-09-13 at 3.42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92" y="594695"/>
            <a:ext cx="4664843" cy="3047312"/>
          </a:xfrm>
          <a:prstGeom prst="rect">
            <a:avLst/>
          </a:prstGeom>
        </p:spPr>
      </p:pic>
      <p:pic>
        <p:nvPicPr>
          <p:cNvPr id="5" name="Picture 4" descr="Screen Shot 2018-09-13 at 3.43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824" y="3642007"/>
            <a:ext cx="4870584" cy="31624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67863" y="2654377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27421" y="2885209"/>
            <a:ext cx="581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754858" y="5915204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</p:spTree>
    <p:extLst>
      <p:ext uri="{BB962C8B-B14F-4D97-AF65-F5344CB8AC3E}">
        <p14:creationId xmlns:p14="http://schemas.microsoft.com/office/powerpoint/2010/main" val="259616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078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Conclusions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6287" y="1201798"/>
            <a:ext cx="875897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Variation of A1 with temperature shows a negative correlation of PMT gain with temperature (as expected)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A2:A1 is </a:t>
            </a:r>
            <a:r>
              <a:rPr lang="en-US" sz="2400" dirty="0" smtClean="0"/>
              <a:t>almost </a:t>
            </a:r>
            <a:r>
              <a:rPr lang="en-US" sz="2400" dirty="0" smtClean="0"/>
              <a:t>constant </a:t>
            </a:r>
            <a:r>
              <a:rPr lang="en-US" sz="2400" dirty="0" smtClean="0"/>
              <a:t>with time for the (</a:t>
            </a:r>
            <a:r>
              <a:rPr lang="en-US" sz="2400" dirty="0" smtClean="0"/>
              <a:t>for longer time ranges some the variation </a:t>
            </a:r>
            <a:r>
              <a:rPr lang="en-US" sz="2400" dirty="0" smtClean="0"/>
              <a:t>appears especially </a:t>
            </a:r>
            <a:r>
              <a:rPr lang="en-US" sz="2400" dirty="0" smtClean="0"/>
              <a:t>for the old PMTs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Channels </a:t>
            </a:r>
            <a:r>
              <a:rPr lang="en-US" sz="2400" dirty="0" smtClean="0"/>
              <a:t>0 to 23 i.e. the new PMTs (refer slide 9) show a comparatively stable A2:A1 drop with temperature (it ranges from ~0.1% to 0.45%) which is much better than the old PMTs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Old PMTs show a much larger change with temperature (probably expected) </a:t>
            </a:r>
            <a:r>
              <a:rPr lang="mr-IN" sz="2400" dirty="0" smtClean="0"/>
              <a:t>–</a:t>
            </a:r>
            <a:r>
              <a:rPr lang="en-US" sz="2400" dirty="0" smtClean="0"/>
              <a:t> besides the return fiber of </a:t>
            </a:r>
            <a:r>
              <a:rPr lang="en-US" sz="2400" dirty="0" smtClean="0"/>
              <a:t>all</a:t>
            </a:r>
            <a:r>
              <a:rPr lang="en-US" sz="2400" dirty="0" smtClean="0"/>
              <a:t> </a:t>
            </a:r>
            <a:r>
              <a:rPr lang="en-US" sz="2400" dirty="0" smtClean="0"/>
              <a:t>PMTs is a </a:t>
            </a:r>
            <a:r>
              <a:rPr lang="en-US" sz="2400" dirty="0" smtClean="0"/>
              <a:t>PMMA, which has shown to display a greater loss.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4321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3271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Back up slides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0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8-09-05 at 9.19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63" y="3752544"/>
            <a:ext cx="4840668" cy="3088524"/>
          </a:xfrm>
          <a:prstGeom prst="rect">
            <a:avLst/>
          </a:prstGeom>
        </p:spPr>
      </p:pic>
      <p:pic>
        <p:nvPicPr>
          <p:cNvPr id="2" name="Picture 1" descr="Screen Shot 2018-09-05 at 3.2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075" y="574255"/>
            <a:ext cx="4586424" cy="313222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61849" y="2999095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 Channel 8 </a:t>
            </a:r>
            <a:r>
              <a:rPr lang="mr-IN" sz="2000" dirty="0" smtClean="0"/>
              <a:t>–</a:t>
            </a:r>
            <a:r>
              <a:rPr lang="en-US" sz="2000" dirty="0" smtClean="0"/>
              <a:t> New PMT</a:t>
            </a:r>
            <a:endParaRPr lang="en-US" sz="2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28600" y="-257852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Calo</a:t>
            </a:r>
            <a:r>
              <a:rPr lang="en-US" sz="3600" dirty="0" smtClean="0"/>
              <a:t> 18 - </a:t>
            </a:r>
            <a:r>
              <a:rPr lang="en-US" sz="3600" dirty="0" smtClean="0">
                <a:solidFill>
                  <a:srgbClr val="000090"/>
                </a:solidFill>
              </a:rPr>
              <a:t>A1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FF0000"/>
                </a:solidFill>
              </a:rPr>
              <a:t>A2 </a:t>
            </a:r>
            <a:r>
              <a:rPr lang="en-US" sz="3600" dirty="0" smtClean="0"/>
              <a:t>overlaid and A2:A1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44267" y="1210819"/>
            <a:ext cx="2796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A1 max range = 5.032x10</a:t>
            </a:r>
            <a:r>
              <a:rPr lang="en-US" sz="1600" baseline="30000" dirty="0" smtClean="0">
                <a:solidFill>
                  <a:srgbClr val="000090"/>
                </a:solidFill>
              </a:rPr>
              <a:t>-7</a:t>
            </a:r>
            <a:r>
              <a:rPr lang="en-US" sz="1600" dirty="0" smtClean="0">
                <a:solidFill>
                  <a:srgbClr val="000090"/>
                </a:solidFill>
              </a:rPr>
              <a:t>/min</a:t>
            </a:r>
            <a:endParaRPr lang="en-US" sz="1600" dirty="0">
              <a:solidFill>
                <a:srgbClr val="00009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9403" y="663890"/>
            <a:ext cx="2796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A2 max range = 8.036x10</a:t>
            </a:r>
            <a:r>
              <a:rPr lang="en-US" sz="1600" baseline="30000" dirty="0" smtClean="0">
                <a:solidFill>
                  <a:srgbClr val="FF0000"/>
                </a:solidFill>
              </a:rPr>
              <a:t>-7</a:t>
            </a:r>
            <a:r>
              <a:rPr lang="en-US" sz="1600" dirty="0" smtClean="0">
                <a:solidFill>
                  <a:srgbClr val="FF0000"/>
                </a:solidFill>
              </a:rPr>
              <a:t>/min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reen Shot 2018-09-05 at 5.46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98" y="3752544"/>
            <a:ext cx="4528282" cy="31338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22917" y="6109776"/>
            <a:ext cx="231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Channel 28 </a:t>
            </a:r>
            <a:r>
              <a:rPr lang="mr-IN" dirty="0" smtClean="0"/>
              <a:t>–</a:t>
            </a:r>
            <a:r>
              <a:rPr lang="en-US" dirty="0" smtClean="0"/>
              <a:t> Old PMT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8920" y="5698316"/>
            <a:ext cx="2287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A2 max range = 1.6x10</a:t>
            </a:r>
            <a:r>
              <a:rPr lang="en-US" sz="1400" baseline="30000" dirty="0" smtClean="0">
                <a:solidFill>
                  <a:srgbClr val="FF0000"/>
                </a:solidFill>
              </a:rPr>
              <a:t>-6</a:t>
            </a:r>
            <a:r>
              <a:rPr lang="en-US" sz="1400" dirty="0" smtClean="0">
                <a:solidFill>
                  <a:srgbClr val="FF0000"/>
                </a:solidFill>
              </a:rPr>
              <a:t>/min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6450" y="5043711"/>
            <a:ext cx="2378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90"/>
                </a:solidFill>
              </a:rPr>
              <a:t>A1 max range = 7.23x10</a:t>
            </a:r>
            <a:r>
              <a:rPr lang="en-US" sz="1400" baseline="30000" dirty="0" smtClean="0">
                <a:solidFill>
                  <a:srgbClr val="000090"/>
                </a:solidFill>
              </a:rPr>
              <a:t>-7</a:t>
            </a:r>
            <a:r>
              <a:rPr lang="en-US" sz="1400" dirty="0" smtClean="0">
                <a:solidFill>
                  <a:srgbClr val="000090"/>
                </a:solidFill>
              </a:rPr>
              <a:t>/min</a:t>
            </a:r>
            <a:endParaRPr lang="en-US" sz="1400" dirty="0">
              <a:solidFill>
                <a:srgbClr val="00009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70079" y="5894685"/>
            <a:ext cx="93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A2:A1</a:t>
            </a:r>
            <a:endParaRPr lang="en-US" sz="2400" dirty="0"/>
          </a:p>
        </p:txBody>
      </p:sp>
      <p:pic>
        <p:nvPicPr>
          <p:cNvPr id="12" name="Picture 11" descr="Screen Shot 2018-09-05 at 9.16.3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98" y="646957"/>
            <a:ext cx="4564449" cy="3098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96890" y="2866911"/>
            <a:ext cx="935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A2:A1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5170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-23297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Drop in gain for rest channels </a:t>
            </a:r>
            <a:r>
              <a:rPr lang="mr-IN" smtClean="0"/>
              <a:t>–</a:t>
            </a:r>
            <a:r>
              <a:rPr lang="en-US" smtClean="0"/>
              <a:t> 0 to 23</a:t>
            </a:r>
            <a:endParaRPr lang="en-US" dirty="0"/>
          </a:p>
        </p:txBody>
      </p:sp>
      <p:pic>
        <p:nvPicPr>
          <p:cNvPr id="10" name="Picture 9" descr="Screen Shot 2018-09-10 at 4.55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00" y="579109"/>
            <a:ext cx="4724906" cy="3210538"/>
          </a:xfrm>
          <a:prstGeom prst="rect">
            <a:avLst/>
          </a:prstGeom>
        </p:spPr>
      </p:pic>
      <p:pic>
        <p:nvPicPr>
          <p:cNvPr id="11" name="Picture 10" descr="Screen Shot 2018-09-10 at 5.43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9827"/>
            <a:ext cx="4491100" cy="2812595"/>
          </a:xfrm>
          <a:prstGeom prst="rect">
            <a:avLst/>
          </a:prstGeom>
        </p:spPr>
      </p:pic>
      <p:pic>
        <p:nvPicPr>
          <p:cNvPr id="12" name="Picture 11" descr="Screen Shot 2018-09-10 at 5.47.3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694" y="3691937"/>
            <a:ext cx="5277648" cy="3166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13821" y="5894685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1588" y="1172496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70360" y="1135438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47664" y="4345544"/>
            <a:ext cx="30077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Results obtained by linear fits of each channel.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128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330" y="4250563"/>
            <a:ext cx="43449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Used quadratic fit for A1 and A2 </a:t>
            </a:r>
            <a:r>
              <a:rPr lang="mr-IN" sz="2400" dirty="0" smtClean="0"/>
              <a:t>–</a:t>
            </a:r>
            <a:r>
              <a:rPr lang="en-US" sz="2400" dirty="0" smtClean="0"/>
              <a:t> gives better chi2. A cubic fir for A2:A1 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8600" y="-218228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Temperature studies of channel 8</a:t>
            </a:r>
            <a:endParaRPr lang="en-US" sz="3600" dirty="0"/>
          </a:p>
        </p:txBody>
      </p:sp>
      <p:pic>
        <p:nvPicPr>
          <p:cNvPr id="3" name="Picture 2" descr="Screen Shot 2018-09-08 at 2.31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252" y="3766416"/>
            <a:ext cx="4713903" cy="30915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33939" y="5876080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pic>
        <p:nvPicPr>
          <p:cNvPr id="5" name="Picture 4" descr="Screen Shot 2018-09-08 at 2.35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34" y="634876"/>
            <a:ext cx="4966453" cy="33700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5112" y="25917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pic>
        <p:nvPicPr>
          <p:cNvPr id="7" name="Picture 6" descr="Screen Shot 2018-09-08 at 2.52.0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219" y="690268"/>
            <a:ext cx="4861536" cy="3251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70407" y="2801379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51150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330" y="4302531"/>
            <a:ext cx="3669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Used higher order fits </a:t>
            </a:r>
            <a:r>
              <a:rPr lang="mr-IN" sz="2400" dirty="0" smtClean="0"/>
              <a:t>–</a:t>
            </a:r>
            <a:r>
              <a:rPr lang="en-US" sz="2400" dirty="0" smtClean="0"/>
              <a:t> gives better chi2 than linear fit. A cubic fir for A2 and A2:A1 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8600" y="-306433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Temperature studies of channel 28</a:t>
            </a:r>
            <a:endParaRPr lang="en-US" sz="3600" dirty="0"/>
          </a:p>
        </p:txBody>
      </p:sp>
      <p:pic>
        <p:nvPicPr>
          <p:cNvPr id="2" name="Picture 1" descr="Screen Shot 2018-09-10 at 12.1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409" y="3529388"/>
            <a:ext cx="4649742" cy="3153357"/>
          </a:xfrm>
          <a:prstGeom prst="rect">
            <a:avLst/>
          </a:prstGeom>
        </p:spPr>
      </p:pic>
      <p:pic>
        <p:nvPicPr>
          <p:cNvPr id="6" name="Picture 5" descr="Screen Shot 2018-09-10 at 12.16.4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67" y="625821"/>
            <a:ext cx="4651162" cy="3084001"/>
          </a:xfrm>
          <a:prstGeom prst="rect">
            <a:avLst/>
          </a:prstGeom>
        </p:spPr>
      </p:pic>
      <p:pic>
        <p:nvPicPr>
          <p:cNvPr id="8" name="Picture 7" descr="Screen Shot 2018-09-10 at 12.18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115" y="525175"/>
            <a:ext cx="4546005" cy="31140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85115" y="5641358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0413" y="2341937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94982" y="2343473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5481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88869"/>
            <a:ext cx="8960987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Comparison of Old and New PMTs </a:t>
            </a:r>
            <a:r>
              <a:rPr lang="mr-IN" sz="2800" dirty="0" smtClean="0"/>
              <a:t>–</a:t>
            </a:r>
            <a:r>
              <a:rPr lang="en-US" sz="2800" dirty="0" smtClean="0"/>
              <a:t> Gain drop with temp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14464" y="6356350"/>
            <a:ext cx="2133600" cy="365125"/>
          </a:xfrm>
        </p:spPr>
        <p:txBody>
          <a:bodyPr/>
          <a:lstStyle/>
          <a:p>
            <a:fld id="{66834BFE-5163-4943-AF15-39C67EF0BB12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 descr="Screen Shot 2018-09-10 at 7.4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80" y="648717"/>
            <a:ext cx="4485939" cy="3216785"/>
          </a:xfrm>
          <a:prstGeom prst="rect">
            <a:avLst/>
          </a:prstGeom>
        </p:spPr>
      </p:pic>
      <p:pic>
        <p:nvPicPr>
          <p:cNvPr id="14" name="Picture 13" descr="Screen Shot 2018-09-10 at 8.08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52" y="718141"/>
            <a:ext cx="4858976" cy="30896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55406" y="2200811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Calo</a:t>
            </a:r>
            <a:r>
              <a:rPr lang="en-US" sz="1400" dirty="0" smtClean="0"/>
              <a:t> 11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12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13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18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20           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7082436" y="880304"/>
            <a:ext cx="64008" cy="6400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231837" y="75166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Old PMTs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85428" y="1088726"/>
            <a:ext cx="64008" cy="64008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34829" y="960082"/>
            <a:ext cx="98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New PMTs</a:t>
            </a:r>
            <a:endParaRPr lang="en-US" sz="1400" b="1" dirty="0">
              <a:solidFill>
                <a:srgbClr val="0000FF"/>
              </a:solidFill>
            </a:endParaRPr>
          </a:p>
        </p:txBody>
      </p:sp>
      <p:pic>
        <p:nvPicPr>
          <p:cNvPr id="20" name="Picture 19" descr="Screen Shot 2018-09-10 at 8.21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846" y="3482383"/>
            <a:ext cx="5336522" cy="34562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32871" y="5022652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Calo</a:t>
            </a:r>
            <a:r>
              <a:rPr lang="en-US" sz="1400" dirty="0" smtClean="0"/>
              <a:t> 11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12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13  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18             </a:t>
            </a:r>
            <a:r>
              <a:rPr lang="en-US" sz="1400" dirty="0" err="1" smtClean="0"/>
              <a:t>Calo</a:t>
            </a:r>
            <a:r>
              <a:rPr lang="en-US" sz="1400" dirty="0" smtClean="0"/>
              <a:t> 20           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6994051" y="4265766"/>
            <a:ext cx="64008" cy="6400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143452" y="413712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Old PMTs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97043" y="4474188"/>
            <a:ext cx="64008" cy="64008"/>
          </a:xfrm>
          <a:prstGeom prst="rect">
            <a:avLst/>
          </a:prstGeom>
          <a:solidFill>
            <a:srgbClr val="0000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46444" y="4345544"/>
            <a:ext cx="98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0000FF"/>
                </a:solidFill>
              </a:rPr>
              <a:t>New PMTs</a:t>
            </a:r>
            <a:endParaRPr lang="en-US" sz="1400" b="1" dirty="0">
              <a:solidFill>
                <a:srgbClr val="0000FF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4345544"/>
            <a:ext cx="3680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Results obtained by linear fits of each calorimeter.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654288" y="2466506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248367" y="2722757"/>
            <a:ext cx="581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012703" y="5684371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</p:spTree>
    <p:extLst>
      <p:ext uri="{BB962C8B-B14F-4D97-AF65-F5344CB8AC3E}">
        <p14:creationId xmlns:p14="http://schemas.microsoft.com/office/powerpoint/2010/main" val="231709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524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Temperature Plots  - A1 with optical table temperature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Screen Shot 2018-09-07 at 3.44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51" y="3690372"/>
            <a:ext cx="4682697" cy="2809618"/>
          </a:xfrm>
          <a:prstGeom prst="rect">
            <a:avLst/>
          </a:prstGeom>
        </p:spPr>
      </p:pic>
      <p:pic>
        <p:nvPicPr>
          <p:cNvPr id="9" name="Picture 8" descr="Screen Shot 2018-09-07 at 12.15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53"/>
            <a:ext cx="5045593" cy="3328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8225716" y="4793566"/>
            <a:ext cx="1270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Temperature (</a:t>
            </a:r>
            <a:r>
              <a:rPr lang="en-US" sz="12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1200" dirty="0" err="1" smtClean="0">
                <a:solidFill>
                  <a:srgbClr val="FF0000"/>
                </a:solidFill>
              </a:rPr>
              <a:t>C</a:t>
            </a:r>
            <a:r>
              <a:rPr lang="en-US" sz="1200" dirty="0" smtClean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3600783" y="5002682"/>
            <a:ext cx="119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0"/>
                </a:solidFill>
              </a:rPr>
              <a:t>A1 (Normalized)</a:t>
            </a:r>
            <a:endParaRPr lang="en-US" sz="1200" dirty="0">
              <a:solidFill>
                <a:srgbClr val="00009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44758" y="1459112"/>
            <a:ext cx="4154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Something changed abruptly in the laser hall temperature, so used optical table temperature for analysis</a:t>
            </a:r>
            <a:r>
              <a:rPr lang="en-US" sz="2000" dirty="0" smtClean="0"/>
              <a:t>. Also divided the dataset in 2 sets </a:t>
            </a:r>
            <a:r>
              <a:rPr lang="mr-IN" sz="2000" dirty="0" smtClean="0"/>
              <a:t>–</a:t>
            </a:r>
            <a:r>
              <a:rPr lang="en-US" sz="2000" dirty="0" smtClean="0"/>
              <a:t> 0 to 5700s and 6000s to 12000s.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501708" y="4541460"/>
            <a:ext cx="0" cy="1653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19780" y="4608055"/>
            <a:ext cx="0" cy="1653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45593" y="5758064"/>
            <a:ext cx="59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71826" y="5781387"/>
            <a:ext cx="65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75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8-09-07 at 7.20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203" y="3516441"/>
            <a:ext cx="4889923" cy="320503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3</a:t>
            </a:fld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28600" y="-328654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Channels </a:t>
            </a:r>
            <a:r>
              <a:rPr lang="en-US" sz="3600" dirty="0">
                <a:solidFill>
                  <a:srgbClr val="FF0000"/>
                </a:solidFill>
              </a:rPr>
              <a:t>6</a:t>
            </a:r>
            <a:r>
              <a:rPr lang="en-US" sz="3600" dirty="0" smtClean="0"/>
              <a:t> and </a:t>
            </a:r>
            <a:r>
              <a:rPr lang="en-US" sz="3600" dirty="0">
                <a:solidFill>
                  <a:srgbClr val="000090"/>
                </a:solidFill>
              </a:rPr>
              <a:t>7</a:t>
            </a:r>
            <a:r>
              <a:rPr lang="en-US" sz="3600" dirty="0" smtClean="0"/>
              <a:t> - comparison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6085614" y="5821299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pic>
        <p:nvPicPr>
          <p:cNvPr id="2" name="Picture 1" descr="Screen Shot 2018-09-07 at 6.07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99" y="496830"/>
            <a:ext cx="4979282" cy="3237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1202" y="2824428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85" y="4294865"/>
            <a:ext cx="398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Purpose </a:t>
            </a:r>
            <a:r>
              <a:rPr lang="mr-IN" dirty="0" smtClean="0"/>
              <a:t>–</a:t>
            </a:r>
            <a:r>
              <a:rPr lang="en-US" dirty="0" smtClean="0"/>
              <a:t> expected that all new PMTs show similar </a:t>
            </a:r>
            <a:r>
              <a:rPr lang="en-US" dirty="0" err="1" smtClean="0"/>
              <a:t>behaviour</a:t>
            </a:r>
            <a:r>
              <a:rPr lang="en-US" dirty="0" smtClean="0"/>
              <a:t> (these are comparable). Checked channel 6 and 7. Normalized with the mean of first 9 bins.</a:t>
            </a:r>
            <a:endParaRPr lang="en-US" dirty="0"/>
          </a:p>
        </p:txBody>
      </p:sp>
      <p:pic>
        <p:nvPicPr>
          <p:cNvPr id="11" name="Picture 10" descr="Screen Shot 2018-09-07 at 7.02.3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7" y="479435"/>
            <a:ext cx="4553866" cy="298260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311750" y="2678832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722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4</a:t>
            </a:fld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28600" y="-328654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 smtClean="0"/>
              <a:t>Calo</a:t>
            </a:r>
            <a:r>
              <a:rPr lang="en-US" sz="3600" dirty="0" smtClean="0"/>
              <a:t> 18 </a:t>
            </a:r>
            <a:r>
              <a:rPr lang="mr-IN" sz="3600" dirty="0" smtClean="0"/>
              <a:t>–</a:t>
            </a:r>
            <a:r>
              <a:rPr lang="en-US" sz="3600" dirty="0" smtClean="0"/>
              <a:t> Channels </a:t>
            </a:r>
            <a:r>
              <a:rPr lang="en-US" sz="3600" dirty="0" smtClean="0">
                <a:solidFill>
                  <a:srgbClr val="FF0000"/>
                </a:solidFill>
              </a:rPr>
              <a:t>28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000090"/>
                </a:solidFill>
              </a:rPr>
              <a:t>8</a:t>
            </a:r>
            <a:r>
              <a:rPr lang="en-US" sz="3600" dirty="0" smtClean="0"/>
              <a:t> - comparison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33785" y="4294865"/>
            <a:ext cx="3984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Should show different </a:t>
            </a:r>
            <a:r>
              <a:rPr lang="en-US" dirty="0" err="1" smtClean="0"/>
              <a:t>behaviour</a:t>
            </a:r>
            <a:r>
              <a:rPr lang="en-US" dirty="0" smtClean="0"/>
              <a:t> (as the PMTs are different and old PMTs use a PMMA return </a:t>
            </a:r>
            <a:r>
              <a:rPr lang="en-US" dirty="0" err="1" smtClean="0"/>
              <a:t>fibre</a:t>
            </a:r>
            <a:r>
              <a:rPr lang="en-US" dirty="0" smtClean="0"/>
              <a:t> and Silica forward fiber whereas the new one uses only Silica). This is evident here.</a:t>
            </a:r>
            <a:endParaRPr lang="en-US" dirty="0"/>
          </a:p>
        </p:txBody>
      </p:sp>
      <p:pic>
        <p:nvPicPr>
          <p:cNvPr id="5" name="Picture 4" descr="Screen Shot 2018-09-07 at 10.3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86" y="635505"/>
            <a:ext cx="4525053" cy="313835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4944" y="27604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pic>
        <p:nvPicPr>
          <p:cNvPr id="6" name="Picture 5" descr="Screen Shot 2018-09-07 at 10.41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7" y="676784"/>
            <a:ext cx="4636833" cy="30697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96327" y="27604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pic>
        <p:nvPicPr>
          <p:cNvPr id="7" name="Picture 6" descr="Screen Shot 2018-09-07 at 10.53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166" y="3792498"/>
            <a:ext cx="4636833" cy="30655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05962" y="5772193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0074" y="1410846"/>
            <a:ext cx="253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Max </a:t>
            </a:r>
            <a:r>
              <a:rPr lang="en-US" sz="1600" dirty="0" smtClean="0">
                <a:solidFill>
                  <a:srgbClr val="000090"/>
                </a:solidFill>
              </a:rPr>
              <a:t>range = 8.036x10</a:t>
            </a:r>
            <a:r>
              <a:rPr lang="en-US" sz="1600" baseline="30000" dirty="0" smtClean="0">
                <a:solidFill>
                  <a:srgbClr val="000090"/>
                </a:solidFill>
              </a:rPr>
              <a:t>-7</a:t>
            </a:r>
            <a:r>
              <a:rPr lang="en-US" sz="1600" dirty="0" smtClean="0">
                <a:solidFill>
                  <a:srgbClr val="000090"/>
                </a:solidFill>
              </a:rPr>
              <a:t>/min</a:t>
            </a:r>
            <a:endParaRPr lang="en-US" sz="1600" dirty="0">
              <a:solidFill>
                <a:srgbClr val="00009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23168" y="3029114"/>
            <a:ext cx="2330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Max </a:t>
            </a:r>
            <a:r>
              <a:rPr lang="en-US" sz="1600" dirty="0" smtClean="0">
                <a:solidFill>
                  <a:srgbClr val="FF0000"/>
                </a:solidFill>
              </a:rPr>
              <a:t>range = 1.6x10</a:t>
            </a:r>
            <a:r>
              <a:rPr lang="en-US" sz="1600" baseline="30000" dirty="0" smtClean="0">
                <a:solidFill>
                  <a:srgbClr val="FF0000"/>
                </a:solidFill>
              </a:rPr>
              <a:t>-6</a:t>
            </a:r>
            <a:r>
              <a:rPr lang="en-US" sz="1600" dirty="0" smtClean="0">
                <a:solidFill>
                  <a:srgbClr val="FF0000"/>
                </a:solidFill>
              </a:rPr>
              <a:t>/min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44475" y="1521985"/>
            <a:ext cx="243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0090"/>
                </a:solidFill>
              </a:rPr>
              <a:t>Max </a:t>
            </a:r>
            <a:r>
              <a:rPr lang="en-US" sz="1600" dirty="0" smtClean="0">
                <a:solidFill>
                  <a:srgbClr val="000090"/>
                </a:solidFill>
              </a:rPr>
              <a:t>range = 7.23x10</a:t>
            </a:r>
            <a:r>
              <a:rPr lang="en-US" sz="1600" baseline="30000" dirty="0" smtClean="0">
                <a:solidFill>
                  <a:srgbClr val="000090"/>
                </a:solidFill>
              </a:rPr>
              <a:t>-7</a:t>
            </a:r>
            <a:r>
              <a:rPr lang="en-US" sz="1600" dirty="0" smtClean="0">
                <a:solidFill>
                  <a:srgbClr val="000090"/>
                </a:solidFill>
              </a:rPr>
              <a:t>/min</a:t>
            </a:r>
            <a:endParaRPr lang="en-US" sz="1600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9801" y="2859837"/>
            <a:ext cx="2538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Max </a:t>
            </a:r>
            <a:r>
              <a:rPr lang="en-US" sz="1600" dirty="0" smtClean="0">
                <a:solidFill>
                  <a:srgbClr val="FF0000"/>
                </a:solidFill>
              </a:rPr>
              <a:t>range = 5.032x10</a:t>
            </a:r>
            <a:r>
              <a:rPr lang="en-US" sz="1600" baseline="30000" dirty="0" smtClean="0">
                <a:solidFill>
                  <a:srgbClr val="FF0000"/>
                </a:solidFill>
              </a:rPr>
              <a:t>-7</a:t>
            </a:r>
            <a:r>
              <a:rPr lang="en-US" sz="1600" dirty="0" smtClean="0">
                <a:solidFill>
                  <a:srgbClr val="FF0000"/>
                </a:solidFill>
              </a:rPr>
              <a:t>/min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265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663" y="4337199"/>
            <a:ext cx="4043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New PMT </a:t>
            </a:r>
            <a:r>
              <a:rPr lang="mr-IN" sz="2400" dirty="0" smtClean="0"/>
              <a:t>–</a:t>
            </a:r>
            <a:r>
              <a:rPr lang="en-US" sz="2400" dirty="0" smtClean="0"/>
              <a:t> Silica fiber both forward and return directions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8600" y="-218228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/>
              <a:t>Temperature studies of channel 8 </a:t>
            </a:r>
            <a:r>
              <a:rPr lang="mr-IN" sz="3600" dirty="0" smtClean="0"/>
              <a:t>–</a:t>
            </a:r>
            <a:r>
              <a:rPr lang="en-US" sz="3600" dirty="0" smtClean="0"/>
              <a:t> Linear fit</a:t>
            </a:r>
            <a:endParaRPr lang="en-US" sz="3600" dirty="0"/>
          </a:p>
        </p:txBody>
      </p:sp>
      <p:pic>
        <p:nvPicPr>
          <p:cNvPr id="2" name="Picture 1" descr="Screen Shot 2018-09-08 at 1.0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6" y="586106"/>
            <a:ext cx="4684605" cy="347789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55112" y="25917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pic>
        <p:nvPicPr>
          <p:cNvPr id="9" name="Picture 8" descr="Screen Shot 2018-09-08 at 1.14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5" y="3725332"/>
            <a:ext cx="4637504" cy="31326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33939" y="5876080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pic>
        <p:nvPicPr>
          <p:cNvPr id="12" name="Picture 11" descr="Screen Shot 2018-09-08 at 2.56.1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327" y="586106"/>
            <a:ext cx="4767672" cy="32977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170407" y="2801379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273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7664" y="4345544"/>
            <a:ext cx="3680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Old PMT </a:t>
            </a:r>
            <a:r>
              <a:rPr lang="mr-IN" sz="2400" dirty="0" smtClean="0"/>
              <a:t>–</a:t>
            </a:r>
            <a:r>
              <a:rPr lang="en-US" sz="2400" dirty="0" smtClean="0"/>
              <a:t> PMMA fiber in the  return direction. Thus A2 = Silica forward + PMMA return</a:t>
            </a:r>
            <a:endParaRPr lang="en-US" sz="2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28600" y="-306433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Temperature studies of channel 28 </a:t>
            </a:r>
            <a:r>
              <a:rPr lang="mr-IN" sz="3200" dirty="0" smtClean="0"/>
              <a:t>–</a:t>
            </a:r>
            <a:r>
              <a:rPr lang="en-US" sz="3200" dirty="0" smtClean="0"/>
              <a:t> Linear fit</a:t>
            </a:r>
            <a:endParaRPr lang="en-US" sz="3200" dirty="0"/>
          </a:p>
        </p:txBody>
      </p:sp>
      <p:pic>
        <p:nvPicPr>
          <p:cNvPr id="8" name="Picture 7" descr="Screen Shot 2018-09-10 at 3.56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49" y="519029"/>
            <a:ext cx="4884142" cy="3216386"/>
          </a:xfrm>
          <a:prstGeom prst="rect">
            <a:avLst/>
          </a:prstGeom>
        </p:spPr>
      </p:pic>
      <p:pic>
        <p:nvPicPr>
          <p:cNvPr id="13" name="Picture 12" descr="Screen Shot 2018-09-10 at 3.59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64" y="536670"/>
            <a:ext cx="4550275" cy="3140126"/>
          </a:xfrm>
          <a:prstGeom prst="rect">
            <a:avLst/>
          </a:prstGeom>
        </p:spPr>
      </p:pic>
      <p:pic>
        <p:nvPicPr>
          <p:cNvPr id="14" name="Picture 13" descr="Screen Shot 2018-09-10 at 4.03.1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76" y="3733282"/>
            <a:ext cx="4532636" cy="312471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54288" y="2298440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248367" y="2722757"/>
            <a:ext cx="5819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012703" y="5684371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</p:spTree>
    <p:extLst>
      <p:ext uri="{BB962C8B-B14F-4D97-AF65-F5344CB8AC3E}">
        <p14:creationId xmlns:p14="http://schemas.microsoft.com/office/powerpoint/2010/main" val="3157833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84" y="-26781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Investigation for the two sets (or parts) separately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600783" y="5002682"/>
            <a:ext cx="119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0090"/>
                </a:solidFill>
              </a:rPr>
              <a:t>A1 (Normalized)</a:t>
            </a:r>
            <a:endParaRPr lang="en-US" sz="1200" dirty="0">
              <a:solidFill>
                <a:srgbClr val="000090"/>
              </a:solidFill>
            </a:endParaRPr>
          </a:p>
        </p:txBody>
      </p:sp>
      <p:pic>
        <p:nvPicPr>
          <p:cNvPr id="3" name="Picture 2" descr="Screen Shot 2018-09-13 at 11.56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3814"/>
            <a:ext cx="4561684" cy="2917519"/>
          </a:xfrm>
          <a:prstGeom prst="rect">
            <a:avLst/>
          </a:prstGeom>
        </p:spPr>
      </p:pic>
      <p:pic>
        <p:nvPicPr>
          <p:cNvPr id="15" name="Picture 14" descr="Screen Shot 2018-09-13 at 12.16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28" y="773814"/>
            <a:ext cx="4566702" cy="31359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48196" y="1928426"/>
            <a:ext cx="743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Set I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67130" y="1616969"/>
            <a:ext cx="82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Set II</a:t>
            </a:r>
            <a:endParaRPr lang="en-US" sz="2400" b="1" dirty="0"/>
          </a:p>
        </p:txBody>
      </p:sp>
      <p:pic>
        <p:nvPicPr>
          <p:cNvPr id="18" name="Picture 17" descr="Screen Shot 2018-09-13 at 12.36.5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473" y="3651021"/>
            <a:ext cx="4561683" cy="30301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8364217" y="4793565"/>
            <a:ext cx="1270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Temperature (</a:t>
            </a:r>
            <a:r>
              <a:rPr lang="en-US" sz="1200" baseline="30000" dirty="0" err="1" smtClean="0">
                <a:solidFill>
                  <a:srgbClr val="FF0000"/>
                </a:solidFill>
              </a:rPr>
              <a:t>o</a:t>
            </a:r>
            <a:r>
              <a:rPr lang="en-US" sz="1200" dirty="0" err="1" smtClean="0">
                <a:solidFill>
                  <a:srgbClr val="FF0000"/>
                </a:solidFill>
              </a:rPr>
              <a:t>C</a:t>
            </a:r>
            <a:r>
              <a:rPr lang="en-US" sz="1200" dirty="0" smtClean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726" y="5704077"/>
            <a:ext cx="157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A1 normalized</a:t>
            </a:r>
            <a:endParaRPr lang="en-US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4467511" y="3768623"/>
            <a:ext cx="4534509" cy="2917977"/>
            <a:chOff x="4467511" y="3748467"/>
            <a:chExt cx="4534509" cy="2917977"/>
          </a:xfrm>
        </p:grpSpPr>
        <p:pic>
          <p:nvPicPr>
            <p:cNvPr id="19" name="Picture 18" descr="Screen Shot 2018-09-13 at 1.41.40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7511" y="3748467"/>
              <a:ext cx="4534509" cy="280669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561684" y="6275726"/>
              <a:ext cx="4114800" cy="259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86505" y="6207069"/>
              <a:ext cx="3881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0           1000         2000        3000       4000         5000</a:t>
              </a:r>
              <a:endParaRPr lang="en-US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61473" y="6358667"/>
              <a:ext cx="9745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Time (min)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9902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8</a:t>
            </a:fld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28600" y="-328654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Calo</a:t>
            </a:r>
            <a:r>
              <a:rPr lang="en-US" sz="3200" dirty="0" smtClean="0"/>
              <a:t> 18 </a:t>
            </a:r>
            <a:r>
              <a:rPr lang="mr-IN" sz="3200" dirty="0" smtClean="0"/>
              <a:t>–</a:t>
            </a:r>
            <a:r>
              <a:rPr lang="en-US" sz="3200" dirty="0" smtClean="0"/>
              <a:t> Channels </a:t>
            </a:r>
            <a:r>
              <a:rPr lang="en-US" sz="3200" dirty="0" smtClean="0">
                <a:solidFill>
                  <a:srgbClr val="FF0000"/>
                </a:solidFill>
              </a:rPr>
              <a:t>28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000090"/>
                </a:solidFill>
              </a:rPr>
              <a:t>8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comparison </a:t>
            </a:r>
            <a:r>
              <a:rPr lang="mr-IN" sz="3200" dirty="0" smtClean="0"/>
              <a:t>–</a:t>
            </a:r>
            <a:r>
              <a:rPr lang="en-US" sz="3200" dirty="0" smtClean="0"/>
              <a:t> Set I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3785" y="4294865"/>
            <a:ext cx="3984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Should show different </a:t>
            </a:r>
            <a:r>
              <a:rPr lang="en-US" dirty="0" err="1" smtClean="0"/>
              <a:t>behaviour</a:t>
            </a:r>
            <a:r>
              <a:rPr lang="en-US" dirty="0" smtClean="0"/>
              <a:t> (as the PMTs are different and old PMTs use a PMMA return </a:t>
            </a:r>
            <a:r>
              <a:rPr lang="en-US" dirty="0" err="1" smtClean="0"/>
              <a:t>fibre</a:t>
            </a:r>
            <a:r>
              <a:rPr lang="en-US" dirty="0" smtClean="0"/>
              <a:t> and Silica forward fiber whereas the new one uses only Silica). This is evident here.</a:t>
            </a:r>
            <a:endParaRPr lang="en-US" dirty="0"/>
          </a:p>
        </p:txBody>
      </p:sp>
      <p:pic>
        <p:nvPicPr>
          <p:cNvPr id="2" name="Picture 1" descr="Screen Shot 2018-09-13 at 2.2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" y="638127"/>
            <a:ext cx="4516985" cy="299757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24944" y="2760414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  <p:pic>
        <p:nvPicPr>
          <p:cNvPr id="3" name="Picture 2" descr="Screen Shot 2018-09-13 at 2.25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29" y="577659"/>
            <a:ext cx="4668170" cy="30931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405962" y="2682468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pic>
        <p:nvPicPr>
          <p:cNvPr id="8" name="Picture 7" descr="Screen Shot 2018-09-13 at 2.48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216" y="3635700"/>
            <a:ext cx="4866784" cy="3222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05962" y="5772193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</p:spTree>
    <p:extLst>
      <p:ext uri="{BB962C8B-B14F-4D97-AF65-F5344CB8AC3E}">
        <p14:creationId xmlns:p14="http://schemas.microsoft.com/office/powerpoint/2010/main" val="332609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9</a:t>
            </a:fld>
            <a:endParaRPr lang="en-US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228600" y="-328654"/>
            <a:ext cx="866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Calo</a:t>
            </a:r>
            <a:r>
              <a:rPr lang="en-US" sz="3200" dirty="0" smtClean="0"/>
              <a:t> 18 </a:t>
            </a:r>
            <a:r>
              <a:rPr lang="mr-IN" sz="3200" dirty="0" smtClean="0"/>
              <a:t>–</a:t>
            </a:r>
            <a:r>
              <a:rPr lang="en-US" sz="3200" dirty="0" smtClean="0"/>
              <a:t> Channels </a:t>
            </a:r>
            <a:r>
              <a:rPr lang="en-US" sz="3200" dirty="0" smtClean="0">
                <a:solidFill>
                  <a:srgbClr val="FF0000"/>
                </a:solidFill>
              </a:rPr>
              <a:t>28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000090"/>
                </a:solidFill>
              </a:rPr>
              <a:t>8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comparison </a:t>
            </a:r>
            <a:r>
              <a:rPr lang="mr-IN" sz="3200" dirty="0" smtClean="0"/>
              <a:t>–</a:t>
            </a:r>
            <a:r>
              <a:rPr lang="en-US" sz="3200" dirty="0" smtClean="0"/>
              <a:t> Set II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3785" y="4294865"/>
            <a:ext cx="39847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Should show different </a:t>
            </a:r>
            <a:r>
              <a:rPr lang="en-US" dirty="0" err="1" smtClean="0"/>
              <a:t>behaviour</a:t>
            </a:r>
            <a:r>
              <a:rPr lang="en-US" dirty="0" smtClean="0"/>
              <a:t> (as the PMTs are different and old PMTs use a PMMA return </a:t>
            </a:r>
            <a:r>
              <a:rPr lang="en-US" dirty="0" err="1" smtClean="0"/>
              <a:t>fibre</a:t>
            </a:r>
            <a:r>
              <a:rPr lang="en-US" dirty="0" smtClean="0"/>
              <a:t> and Silica forward fiber whereas the new one uses only Silica). This is evident here.</a:t>
            </a:r>
            <a:endParaRPr lang="en-US" dirty="0"/>
          </a:p>
        </p:txBody>
      </p:sp>
      <p:pic>
        <p:nvPicPr>
          <p:cNvPr id="6" name="Picture 5" descr="Screen Shot 2018-09-13 at 2.52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90" y="3648198"/>
            <a:ext cx="4864992" cy="3216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99990" y="5719369"/>
            <a:ext cx="954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A2</a:t>
            </a:r>
            <a:r>
              <a:rPr lang="en-US" sz="2400" b="1" dirty="0"/>
              <a:t>:A1</a:t>
            </a:r>
          </a:p>
        </p:txBody>
      </p:sp>
      <p:pic>
        <p:nvPicPr>
          <p:cNvPr id="7" name="Picture 6" descr="Screen Shot 2018-09-13 at 2.54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55" y="515869"/>
            <a:ext cx="4970332" cy="332371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861706" y="2669595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A2</a:t>
            </a:r>
            <a:endParaRPr lang="en-US" sz="2400" b="1" dirty="0"/>
          </a:p>
        </p:txBody>
      </p:sp>
      <p:pic>
        <p:nvPicPr>
          <p:cNvPr id="9" name="Picture 8" descr="Screen Shot 2018-09-13 at 2.57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" y="690276"/>
            <a:ext cx="4312989" cy="29176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24944" y="2438762"/>
            <a:ext cx="527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329429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24589</TotalTime>
  <Words>917</Words>
  <Application>Microsoft Macintosh PowerPoint</Application>
  <PresentationFormat>On-screen Show (4:3)</PresentationFormat>
  <Paragraphs>129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Analysis of 9 days dataset – 4th to 12th May</vt:lpstr>
      <vt:lpstr>Temperature Plots  - A1 with optical table temperature</vt:lpstr>
      <vt:lpstr>PowerPoint Presentation</vt:lpstr>
      <vt:lpstr>PowerPoint Presentation</vt:lpstr>
      <vt:lpstr>PowerPoint Presentation</vt:lpstr>
      <vt:lpstr>PowerPoint Presentation</vt:lpstr>
      <vt:lpstr>Investigation for the two sets (or parts) separately</vt:lpstr>
      <vt:lpstr>PowerPoint Presentation</vt:lpstr>
      <vt:lpstr>PowerPoint Presentation</vt:lpstr>
      <vt:lpstr>PowerPoint Presentation</vt:lpstr>
      <vt:lpstr>PowerPoint Presentation</vt:lpstr>
      <vt:lpstr>Conclusions</vt:lpstr>
      <vt:lpstr>Back up slides</vt:lpstr>
      <vt:lpstr>PowerPoint Presentation</vt:lpstr>
      <vt:lpstr>PowerPoint Presentation</vt:lpstr>
      <vt:lpstr>PowerPoint Presentation</vt:lpstr>
      <vt:lpstr>PowerPoint Presentation</vt:lpstr>
      <vt:lpstr>Comparison of Old and New PMTs – Gain drop with temp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Waveforms (traces)</dc:title>
  <dc:creator>Nandita</dc:creator>
  <cp:lastModifiedBy>Nandita</cp:lastModifiedBy>
  <cp:revision>257</cp:revision>
  <dcterms:created xsi:type="dcterms:W3CDTF">2018-07-13T08:35:55Z</dcterms:created>
  <dcterms:modified xsi:type="dcterms:W3CDTF">2018-09-13T13:44:30Z</dcterms:modified>
</cp:coreProperties>
</file>